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0" r:id="rId11"/>
    <p:sldId id="266" r:id="rId12"/>
    <p:sldId id="267" r:id="rId13"/>
    <p:sldId id="268" r:id="rId14"/>
    <p:sldId id="269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3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7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7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82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3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8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1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4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1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8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4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5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1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3F286-BDAA-4720-82DF-4AEEF34019A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5FAD98-CC0E-4AFD-A6F2-9C45AFA53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4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846162"/>
            <a:ext cx="8915399" cy="3808390"/>
          </a:xfrm>
        </p:spPr>
        <p:txBody>
          <a:bodyPr anchor="t">
            <a:normAutofit/>
          </a:bodyPr>
          <a:lstStyle/>
          <a:p>
            <a:pPr algn="ctr"/>
            <a:r>
              <a:rPr lang="ru-RU" sz="1600" dirty="0" smtClean="0"/>
              <a:t>Районное методическое объединение </a:t>
            </a:r>
            <a:br>
              <a:rPr lang="ru-RU" sz="1600" dirty="0" smtClean="0"/>
            </a:br>
            <a:r>
              <a:rPr lang="ru-RU" sz="1600" dirty="0" smtClean="0"/>
              <a:t>«Организация работы  с родителями детей с ОВЗ дошкольного возраста»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400" dirty="0" smtClean="0"/>
              <a:t>Практикум для педагогов</a:t>
            </a:r>
            <a:br>
              <a:rPr lang="ru-RU" sz="2400" dirty="0" smtClean="0"/>
            </a:br>
            <a:r>
              <a:rPr lang="ru-RU" sz="2400" dirty="0" smtClean="0"/>
              <a:t> «Как эффективно выстроить общение с родителями детей с ОВЗ в ДОУ»</a:t>
            </a:r>
            <a:br>
              <a:rPr lang="ru-RU" sz="24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2" y="4791027"/>
            <a:ext cx="8915399" cy="1746251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Педагог – психолог МДБОУ ДС №8 «Сказка»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Смирнова </a:t>
            </a:r>
            <a:r>
              <a:rPr lang="ru-RU" dirty="0">
                <a:solidFill>
                  <a:schemeClr val="tx1"/>
                </a:solidFill>
              </a:rPr>
              <a:t>Л</a:t>
            </a:r>
            <a:r>
              <a:rPr lang="ru-RU" dirty="0" smtClean="0">
                <a:solidFill>
                  <a:schemeClr val="tx1"/>
                </a:solidFill>
              </a:rPr>
              <a:t>.В.</a:t>
            </a:r>
          </a:p>
          <a:p>
            <a:pPr algn="ctr"/>
            <a:r>
              <a:rPr lang="ru-RU" dirty="0" smtClean="0"/>
              <a:t>Пошехонье 2021г.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8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«От негатива к позитиву»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764" y="2133600"/>
            <a:ext cx="10243848" cy="3777622"/>
          </a:xfrm>
        </p:spPr>
        <p:txBody>
          <a:bodyPr/>
          <a:lstStyle/>
          <a:p>
            <a:pPr algn="just"/>
            <a:r>
              <a:rPr lang="en-US" i="1" dirty="0" err="1">
                <a:solidFill>
                  <a:schemeClr val="tx1"/>
                </a:solidFill>
              </a:rPr>
              <a:t>По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этой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технике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сообщить</a:t>
            </a:r>
            <a:r>
              <a:rPr lang="en-US" i="1" dirty="0">
                <a:solidFill>
                  <a:schemeClr val="tx1"/>
                </a:solidFill>
              </a:rPr>
              <a:t> </a:t>
            </a:r>
            <a:r>
              <a:rPr lang="en-US" i="1" dirty="0" err="1">
                <a:solidFill>
                  <a:schemeClr val="tx1"/>
                </a:solidFill>
              </a:rPr>
              <a:t>родителям</a:t>
            </a:r>
            <a:r>
              <a:rPr lang="en-US" i="1" dirty="0">
                <a:solidFill>
                  <a:schemeClr val="tx1"/>
                </a:solidFill>
              </a:rPr>
              <a:t> </a:t>
            </a:r>
            <a:r>
              <a:rPr lang="en-US" i="1" dirty="0" err="1">
                <a:solidFill>
                  <a:schemeClr val="tx1"/>
                </a:solidFill>
              </a:rPr>
              <a:t>информацию</a:t>
            </a:r>
            <a:r>
              <a:rPr lang="en-US" i="1" dirty="0">
                <a:solidFill>
                  <a:schemeClr val="tx1"/>
                </a:solidFill>
              </a:rPr>
              <a:t> о </a:t>
            </a:r>
            <a:r>
              <a:rPr lang="en-US" i="1" dirty="0" err="1">
                <a:solidFill>
                  <a:schemeClr val="tx1"/>
                </a:solidFill>
              </a:rPr>
              <a:t>ребенке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нужно</a:t>
            </a:r>
            <a:r>
              <a:rPr lang="en-US" i="1" dirty="0">
                <a:solidFill>
                  <a:schemeClr val="tx1"/>
                </a:solidFill>
              </a:rPr>
              <a:t> в </a:t>
            </a:r>
            <a:r>
              <a:rPr lang="en-US" i="1" dirty="0" err="1">
                <a:solidFill>
                  <a:schemeClr val="tx1"/>
                </a:solidFill>
              </a:rPr>
              <a:t>позитивном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контексте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Это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поможет</a:t>
            </a:r>
            <a:r>
              <a:rPr lang="en-US" i="1" dirty="0">
                <a:solidFill>
                  <a:schemeClr val="tx1"/>
                </a:solidFill>
              </a:rPr>
              <a:t> </a:t>
            </a:r>
            <a:r>
              <a:rPr lang="en-US" i="1" dirty="0" err="1">
                <a:solidFill>
                  <a:schemeClr val="tx1"/>
                </a:solidFill>
              </a:rPr>
              <a:t>родителям</a:t>
            </a:r>
            <a:r>
              <a:rPr lang="en-US" i="1" dirty="0">
                <a:solidFill>
                  <a:schemeClr val="tx1"/>
                </a:solidFill>
              </a:rPr>
              <a:t> </a:t>
            </a:r>
            <a:r>
              <a:rPr lang="en-US" i="1" dirty="0" err="1">
                <a:solidFill>
                  <a:schemeClr val="tx1"/>
                </a:solidFill>
              </a:rPr>
              <a:t>прислушаться</a:t>
            </a:r>
            <a:r>
              <a:rPr lang="en-US" i="1" dirty="0">
                <a:solidFill>
                  <a:schemeClr val="tx1"/>
                </a:solidFill>
              </a:rPr>
              <a:t> к </a:t>
            </a:r>
            <a:r>
              <a:rPr lang="en-US" i="1" dirty="0" err="1">
                <a:solidFill>
                  <a:schemeClr val="tx1"/>
                </a:solidFill>
              </a:rPr>
              <a:t>мнению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педагога</a:t>
            </a:r>
            <a:r>
              <a:rPr lang="en-US" i="1" dirty="0">
                <a:solidFill>
                  <a:schemeClr val="tx1"/>
                </a:solidFill>
              </a:rPr>
              <a:t>, и </a:t>
            </a:r>
            <a:r>
              <a:rPr lang="en-US" i="1" dirty="0" err="1">
                <a:solidFill>
                  <a:schemeClr val="tx1"/>
                </a:solidFill>
              </a:rPr>
              <a:t>настроиться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на</a:t>
            </a:r>
            <a:r>
              <a:rPr lang="en-US" i="1" dirty="0">
                <a:solidFill>
                  <a:schemeClr val="tx1"/>
                </a:solidFill>
              </a:rPr>
              <a:t> </a:t>
            </a:r>
            <a:r>
              <a:rPr lang="en-US" i="1" dirty="0" err="1">
                <a:solidFill>
                  <a:schemeClr val="tx1"/>
                </a:solidFill>
              </a:rPr>
              <a:t>сотрудничество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Акцент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нужно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делать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на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достижения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ребёнка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даже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если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они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незначительные</a:t>
            </a:r>
            <a:endParaRPr lang="ru-RU" i="1" dirty="0" smtClean="0">
              <a:solidFill>
                <a:schemeClr val="tx1"/>
              </a:solidFill>
            </a:endParaRPr>
          </a:p>
          <a:p>
            <a:pPr algn="just"/>
            <a:endParaRPr lang="ru-RU" i="1" dirty="0">
              <a:solidFill>
                <a:schemeClr val="tx1"/>
              </a:solidFill>
            </a:endParaRPr>
          </a:p>
          <a:p>
            <a:pPr algn="just"/>
            <a:endParaRPr lang="ru-RU" i="1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71467"/>
              </p:ext>
            </p:extLst>
          </p:nvPr>
        </p:nvGraphicFramePr>
        <p:xfrm>
          <a:off x="1745673" y="3488029"/>
          <a:ext cx="8700654" cy="2423193"/>
        </p:xfrm>
        <a:graphic>
          <a:graphicData uri="http://schemas.openxmlformats.org/drawingml/2006/table">
            <a:tbl>
              <a:tblPr firstRow="1" firstCol="1" bandRow="1"/>
              <a:tblGrid>
                <a:gridCol w="4349873"/>
                <a:gridCol w="4350781"/>
              </a:tblGrid>
              <a:tr h="42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</a:rPr>
                        <a:t>Негативная форма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</a:rPr>
                        <a:t>Позитивная форма (примеры)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</a:rPr>
                        <a:t>Ваш ребенок плохо себя ведет. Он дерется с другими детьми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</a:rPr>
                        <a:t>Ваш сын умеет отстаивать свои потребности и защищать себя. Это важно для жизни. Но ему бывает сложно выразить это безопасным способом. Давайте вместе подумаем, как помочь ему сохранить дружеские отношения с детьми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0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«Не поиск виноватого, а поиск решения проблем»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691" y="2133600"/>
            <a:ext cx="9855921" cy="377762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елать </a:t>
            </a:r>
            <a:r>
              <a:rPr lang="ru-RU" dirty="0">
                <a:solidFill>
                  <a:schemeClr val="tx1"/>
                </a:solidFill>
              </a:rPr>
              <a:t>акцент не на обвинении, а на совместном поиске </a:t>
            </a:r>
            <a:r>
              <a:rPr lang="ru-RU" dirty="0" smtClean="0">
                <a:solidFill>
                  <a:schemeClr val="tx1"/>
                </a:solidFill>
              </a:rPr>
              <a:t>решения </a:t>
            </a:r>
            <a:r>
              <a:rPr lang="ru-RU" dirty="0">
                <a:solidFill>
                  <a:schemeClr val="tx1"/>
                </a:solidFill>
              </a:rPr>
              <a:t>проблемы. Беседу лучше начать, рассказав о ребенке что-то хорошее, а затем перейти к негативным моментам.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Золотое правило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при сообщении неприятных моментов, </a:t>
            </a:r>
            <a:r>
              <a:rPr lang="ru-RU" dirty="0" smtClean="0">
                <a:solidFill>
                  <a:schemeClr val="tx1"/>
                </a:solidFill>
              </a:rPr>
              <a:t>говорить </a:t>
            </a:r>
            <a:r>
              <a:rPr lang="ru-RU" dirty="0">
                <a:solidFill>
                  <a:schemeClr val="tx1"/>
                </a:solidFill>
              </a:rPr>
              <a:t>только о поступке ребенка, а не о его личности! Завершать такой разговор </a:t>
            </a:r>
            <a:r>
              <a:rPr lang="ru-RU" dirty="0" smtClean="0">
                <a:solidFill>
                  <a:schemeClr val="tx1"/>
                </a:solidFill>
              </a:rPr>
              <a:t>только </a:t>
            </a:r>
            <a:r>
              <a:rPr lang="ru-RU" dirty="0">
                <a:solidFill>
                  <a:schemeClr val="tx1"/>
                </a:solidFill>
              </a:rPr>
              <a:t>на хорошей ноте!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Пример.</a:t>
            </a:r>
            <a:r>
              <a:rPr lang="ru-RU" dirty="0">
                <a:solidFill>
                  <a:schemeClr val="tx1"/>
                </a:solidFill>
              </a:rPr>
              <a:t> Вероника сегодня хорошо усвоила правила в новой игре. Но с правилами на занятиях пока не справилась – забрала у Кати альбом и краски. Если с ней учиться играть по правилам дома, то она будет лучше их усваивать на занятиях. Это позволит ей быстрее влиться в детский коллектив. Она у Вас очень добрая. На данный момент интересуется, как играть в </a:t>
            </a:r>
            <a:r>
              <a:rPr lang="ru-RU" dirty="0" smtClean="0">
                <a:solidFill>
                  <a:schemeClr val="tx1"/>
                </a:solidFill>
              </a:rPr>
              <a:t>шахматы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«Речевые штампы для сотрудничества»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018" y="1904999"/>
            <a:ext cx="10077594" cy="481445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Главный принцип </a:t>
            </a: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обращаться к родителям </a:t>
            </a:r>
            <a:r>
              <a:rPr lang="ru-RU" dirty="0" smtClean="0">
                <a:solidFill>
                  <a:schemeClr val="tx1"/>
                </a:solidFill>
              </a:rPr>
              <a:t>нужно в </a:t>
            </a:r>
            <a:r>
              <a:rPr lang="ru-RU" dirty="0">
                <a:solidFill>
                  <a:schemeClr val="tx1"/>
                </a:solidFill>
              </a:rPr>
              <a:t>виде просьб, а не </a:t>
            </a:r>
            <a:r>
              <a:rPr lang="ru-RU" dirty="0" smtClean="0">
                <a:solidFill>
                  <a:schemeClr val="tx1"/>
                </a:solidFill>
              </a:rPr>
              <a:t>требований:  «</a:t>
            </a:r>
            <a:r>
              <a:rPr lang="ru-RU" dirty="0">
                <a:solidFill>
                  <a:schemeClr val="tx1"/>
                </a:solidFill>
              </a:rPr>
              <a:t>Не смогли бы Вы…», «Я прошу</a:t>
            </a:r>
            <a:r>
              <a:rPr lang="ru-RU" dirty="0" smtClean="0">
                <a:solidFill>
                  <a:schemeClr val="tx1"/>
                </a:solidFill>
              </a:rPr>
              <a:t>…»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Проявите внимание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поинтересуйтесь </a:t>
            </a:r>
            <a:r>
              <a:rPr lang="ru-RU" dirty="0">
                <a:solidFill>
                  <a:schemeClr val="tx1"/>
                </a:solidFill>
              </a:rPr>
              <a:t>мнением родителей: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 «Вы не замечали, что в последнее время</a:t>
            </a:r>
            <a:r>
              <a:rPr lang="ru-RU" dirty="0" smtClean="0">
                <a:solidFill>
                  <a:schemeClr val="tx1"/>
                </a:solidFill>
              </a:rPr>
              <a:t>…»,</a:t>
            </a:r>
            <a:r>
              <a:rPr lang="ru-RU" dirty="0">
                <a:solidFill>
                  <a:schemeClr val="tx1"/>
                </a:solidFill>
              </a:rPr>
              <a:t> «Как Вы думаете с чем это может быть связано</a:t>
            </a:r>
            <a:r>
              <a:rPr lang="ru-RU" dirty="0" smtClean="0">
                <a:solidFill>
                  <a:schemeClr val="tx1"/>
                </a:solidFill>
              </a:rPr>
              <a:t>?»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Поделитесь </a:t>
            </a:r>
            <a:r>
              <a:rPr lang="ru-RU" dirty="0">
                <a:solidFill>
                  <a:schemeClr val="tx1"/>
                </a:solidFill>
              </a:rPr>
              <a:t>своими чувствами, с помощью техники «Я - высказывание»: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 «Вы знаете меня очень тревожит, что</a:t>
            </a:r>
            <a:r>
              <a:rPr lang="ru-RU" dirty="0" smtClean="0">
                <a:solidFill>
                  <a:schemeClr val="tx1"/>
                </a:solidFill>
              </a:rPr>
              <a:t>…», </a:t>
            </a:r>
            <a:r>
              <a:rPr lang="ru-RU" dirty="0">
                <a:solidFill>
                  <a:schemeClr val="tx1"/>
                </a:solidFill>
              </a:rPr>
              <a:t> «Я начинаю беспокоиться</a:t>
            </a:r>
            <a:r>
              <a:rPr lang="ru-RU" dirty="0" smtClean="0">
                <a:solidFill>
                  <a:schemeClr val="tx1"/>
                </a:solidFill>
              </a:rPr>
              <a:t>…», </a:t>
            </a:r>
            <a:r>
              <a:rPr lang="ru-RU" dirty="0">
                <a:solidFill>
                  <a:schemeClr val="tx1"/>
                </a:solidFill>
              </a:rPr>
              <a:t> «Мне бы хотелось разобраться…»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Предложите</a:t>
            </a:r>
            <a:r>
              <a:rPr lang="ru-RU" dirty="0">
                <a:solidFill>
                  <a:schemeClr val="tx1"/>
                </a:solidFill>
              </a:rPr>
              <a:t> совместный поиск решения </a:t>
            </a:r>
            <a:r>
              <a:rPr lang="ru-RU" dirty="0" smtClean="0">
                <a:solidFill>
                  <a:schemeClr val="tx1"/>
                </a:solidFill>
              </a:rPr>
              <a:t>проблем. Например</a:t>
            </a:r>
            <a:r>
              <a:rPr lang="ru-RU" dirty="0">
                <a:solidFill>
                  <a:schemeClr val="tx1"/>
                </a:solidFill>
              </a:rPr>
              <a:t>, скажите: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 «Давайте вместе попробуем поступить</a:t>
            </a:r>
            <a:r>
              <a:rPr lang="ru-RU" dirty="0" smtClean="0">
                <a:solidFill>
                  <a:schemeClr val="tx1"/>
                </a:solidFill>
              </a:rPr>
              <a:t>…», «</a:t>
            </a:r>
            <a:r>
              <a:rPr lang="ru-RU" dirty="0">
                <a:solidFill>
                  <a:schemeClr val="tx1"/>
                </a:solidFill>
              </a:rPr>
              <a:t>А если мы будем придерживаться одной стратегии, это поможет ему в</a:t>
            </a:r>
            <a:r>
              <a:rPr lang="ru-RU" dirty="0" smtClean="0">
                <a:solidFill>
                  <a:schemeClr val="tx1"/>
                </a:solidFill>
              </a:rPr>
              <a:t>…», «</a:t>
            </a:r>
            <a:r>
              <a:rPr lang="ru-RU" dirty="0">
                <a:solidFill>
                  <a:schemeClr val="tx1"/>
                </a:solidFill>
              </a:rPr>
              <a:t>Мы с Вами могли бы помочь Саше в …»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«Речевой стиль «адвокат»»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0255" y="2133599"/>
            <a:ext cx="9814357" cy="43364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тиль «адвокат» покажет </a:t>
            </a:r>
            <a:r>
              <a:rPr lang="ru-RU" dirty="0">
                <a:solidFill>
                  <a:schemeClr val="tx1"/>
                </a:solidFill>
              </a:rPr>
              <a:t>ваше уважение и заинтересованность по отношению к родителям.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Примеры фраз речевого стиля: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«Какой бы серьёзной ни была ситуация, мы попытаемся найти из неё выход, и я протягиваю Вам руку помощи</a:t>
            </a:r>
            <a:r>
              <a:rPr lang="ru-RU" dirty="0" smtClean="0">
                <a:solidFill>
                  <a:schemeClr val="tx1"/>
                </a:solidFill>
              </a:rPr>
              <a:t>»;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>
                <a:solidFill>
                  <a:schemeClr val="tx1"/>
                </a:solidFill>
              </a:rPr>
              <a:t>Я не обвиняю ни Вас, ни Вашего ребенка в случившемся. Если это произошло, значит, на это есть какие-то причины</a:t>
            </a:r>
            <a:r>
              <a:rPr lang="ru-RU" dirty="0" smtClean="0">
                <a:solidFill>
                  <a:schemeClr val="tx1"/>
                </a:solidFill>
              </a:rPr>
              <a:t>»;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«Для меня важно не выявление этих причин, не выражение своего одобрения или порицания, а оказание помощи в сложившейся ситуации</a:t>
            </a:r>
            <a:r>
              <a:rPr lang="ru-RU" dirty="0" smtClean="0">
                <a:solidFill>
                  <a:schemeClr val="tx1"/>
                </a:solidFill>
              </a:rPr>
              <a:t>»;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«Я воспитатель, и моя профессиональная задача – дать знания ребенку, которые он сможет использовать в жизни»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8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398" y="250037"/>
            <a:ext cx="8911687" cy="7474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Ситуация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8157" y="1122217"/>
            <a:ext cx="8915400" cy="4281055"/>
          </a:xfrm>
        </p:spPr>
        <p:txBody>
          <a:bodyPr/>
          <a:lstStyle/>
          <a:p>
            <a:r>
              <a:rPr lang="ru-RU" dirty="0" smtClean="0"/>
              <a:t>произнесите </a:t>
            </a:r>
            <a:r>
              <a:rPr lang="ru-RU" dirty="0"/>
              <a:t>фразу обращенную к родителю с применением специальных техник </a:t>
            </a:r>
            <a:r>
              <a:rPr lang="ru-RU" dirty="0" smtClean="0"/>
              <a:t>общения:</a:t>
            </a:r>
          </a:p>
          <a:p>
            <a:pPr marL="0" indent="0" algn="just">
              <a:buNone/>
            </a:pPr>
            <a:r>
              <a:rPr lang="ru-RU" sz="2000" b="1" dirty="0" smtClean="0"/>
              <a:t>«Ваш </a:t>
            </a:r>
            <a:r>
              <a:rPr lang="ru-RU" sz="2000" b="1" dirty="0"/>
              <a:t>ребёнок не справляется с программой детского сада. Игры и рисование, это всё, что его интересует. Познавательное и речевое направление на  низком уровне, а ведь ему скоро в школу! Специалисты ДОУ рекомендуют направить его на </a:t>
            </a:r>
            <a:r>
              <a:rPr lang="ru-RU" sz="2000" b="1" dirty="0" err="1" smtClean="0"/>
              <a:t>ЦПМПк</a:t>
            </a:r>
            <a:r>
              <a:rPr lang="ru-RU" sz="2000" b="1" dirty="0" smtClean="0"/>
              <a:t>»</a:t>
            </a:r>
            <a:endParaRPr lang="ru-RU" sz="2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2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120" y="278073"/>
            <a:ext cx="8911687" cy="692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Специальные техники общения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73213" y="1846170"/>
            <a:ext cx="3048002" cy="387928"/>
          </a:xfrm>
        </p:spPr>
        <p:txBody>
          <a:bodyPr/>
          <a:lstStyle/>
          <a:p>
            <a:r>
              <a:rPr lang="ru-RU" sz="1400" b="1" dirty="0" smtClean="0"/>
              <a:t> </a:t>
            </a:r>
            <a:r>
              <a:rPr lang="ru-RU" sz="1600" b="1" dirty="0"/>
              <a:t>«От негатива к позитиву»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9175" y="2402754"/>
            <a:ext cx="2757054" cy="33472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По этой технике сообщить родителям информацию о ребенке нужно в позитивном контексте. Это поможет родителям прислушаться к мнению педагога, и настроиться на сотрудничество. Акцент нужно делать на достижения ребёнка, даже если они </a:t>
            </a:r>
            <a:r>
              <a:rPr lang="ru-RU" sz="1600" dirty="0" smtClean="0">
                <a:solidFill>
                  <a:schemeClr val="tx1"/>
                </a:solidFill>
              </a:rPr>
              <a:t>незначительные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Объект 6"/>
          <p:cNvSpPr>
            <a:spLocks noGrp="1"/>
          </p:cNvSpPr>
          <p:nvPr>
            <p:ph sz="half" idx="2"/>
          </p:nvPr>
        </p:nvSpPr>
        <p:spPr>
          <a:xfrm>
            <a:off x="3317492" y="1943006"/>
            <a:ext cx="2757054" cy="40191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ужно </a:t>
            </a:r>
            <a:r>
              <a:rPr lang="ru-RU" sz="1600" dirty="0">
                <a:solidFill>
                  <a:schemeClr val="tx1"/>
                </a:solidFill>
              </a:rPr>
              <a:t>делать акцент не на обвинении, а на совместном поиске </a:t>
            </a:r>
            <a:r>
              <a:rPr lang="ru-RU" sz="1600" dirty="0" smtClean="0">
                <a:solidFill>
                  <a:schemeClr val="tx1"/>
                </a:solidFill>
              </a:rPr>
              <a:t>решения </a:t>
            </a:r>
            <a:r>
              <a:rPr lang="ru-RU" sz="1600" dirty="0">
                <a:solidFill>
                  <a:schemeClr val="tx1"/>
                </a:solidFill>
              </a:rPr>
              <a:t>проблемы. Беседу лучше начать, рассказав о ребенке что-то хорошее, а затем перейти к негативным </a:t>
            </a:r>
            <a:r>
              <a:rPr lang="ru-RU" sz="1600" dirty="0" smtClean="0">
                <a:solidFill>
                  <a:schemeClr val="tx1"/>
                </a:solidFill>
              </a:rPr>
              <a:t>моментам. Золотое </a:t>
            </a:r>
            <a:r>
              <a:rPr lang="ru-RU" sz="1600" dirty="0">
                <a:solidFill>
                  <a:schemeClr val="tx1"/>
                </a:solidFill>
              </a:rPr>
              <a:t>правило </a:t>
            </a:r>
            <a:r>
              <a:rPr lang="ru-RU" sz="1600" dirty="0" smtClean="0">
                <a:solidFill>
                  <a:schemeClr val="tx1"/>
                </a:solidFill>
              </a:rPr>
              <a:t>- нужно </a:t>
            </a:r>
            <a:r>
              <a:rPr lang="ru-RU" sz="1600" dirty="0">
                <a:solidFill>
                  <a:schemeClr val="tx1"/>
                </a:solidFill>
              </a:rPr>
              <a:t>говорить только о поступке ребенка, а не о его личности! Завершать такой разговор необходимо только на хорошей ноте!</a:t>
            </a:r>
            <a:r>
              <a:rPr lang="ru-RU" sz="1600" dirty="0"/>
              <a:t> 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idx="1"/>
          </p:nvPr>
        </p:nvSpPr>
        <p:spPr>
          <a:xfrm>
            <a:off x="3225169" y="1191541"/>
            <a:ext cx="3048002" cy="656473"/>
          </a:xfrm>
        </p:spPr>
        <p:txBody>
          <a:bodyPr/>
          <a:lstStyle/>
          <a:p>
            <a:r>
              <a:rPr lang="ru-RU" sz="1600" b="1" dirty="0"/>
              <a:t> «Не поиск виноватого, а поиск решения проблем»</a:t>
            </a:r>
            <a:endParaRPr lang="ru-RU" sz="1600" dirty="0"/>
          </a:p>
        </p:txBody>
      </p:sp>
      <p:sp>
        <p:nvSpPr>
          <p:cNvPr id="17" name="Объект 6"/>
          <p:cNvSpPr>
            <a:spLocks noGrp="1"/>
          </p:cNvSpPr>
          <p:nvPr>
            <p:ph sz="half" idx="2"/>
          </p:nvPr>
        </p:nvSpPr>
        <p:spPr>
          <a:xfrm>
            <a:off x="6226554" y="2402754"/>
            <a:ext cx="2757054" cy="41979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Главный принцип этой техники: обращаться к родителям нужно в виде просьб, а не </a:t>
            </a:r>
            <a:r>
              <a:rPr lang="ru-RU" sz="1600" dirty="0" smtClean="0">
                <a:solidFill>
                  <a:schemeClr val="tx1"/>
                </a:solidFill>
              </a:rPr>
              <a:t>требований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«Не смогли бы Вы</a:t>
            </a:r>
            <a:r>
              <a:rPr lang="ru-RU" sz="1600" dirty="0" smtClean="0">
                <a:solidFill>
                  <a:schemeClr val="tx1"/>
                </a:solidFill>
              </a:rPr>
              <a:t>…»; проявить внимание: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«</a:t>
            </a:r>
            <a:r>
              <a:rPr lang="ru-RU" sz="1600" dirty="0">
                <a:solidFill>
                  <a:schemeClr val="tx1"/>
                </a:solidFill>
              </a:rPr>
              <a:t>Вы не замечали, что в последнее время</a:t>
            </a:r>
            <a:r>
              <a:rPr lang="ru-RU" sz="1600" dirty="0" smtClean="0">
                <a:solidFill>
                  <a:schemeClr val="tx1"/>
                </a:solidFill>
              </a:rPr>
              <a:t>…»;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поделиться </a:t>
            </a:r>
            <a:r>
              <a:rPr lang="ru-RU" sz="1600" dirty="0">
                <a:solidFill>
                  <a:schemeClr val="tx1"/>
                </a:solidFill>
              </a:rPr>
              <a:t>своими чувствами, с помощью техники «Я - высказывание»: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«</a:t>
            </a:r>
            <a:r>
              <a:rPr lang="ru-RU" sz="1600" dirty="0">
                <a:solidFill>
                  <a:schemeClr val="tx1"/>
                </a:solidFill>
              </a:rPr>
              <a:t>Вы знаете меня очень тревожит, что…»</a:t>
            </a:r>
          </a:p>
          <a:p>
            <a:pPr marL="0" indent="0" algn="just">
              <a:buNone/>
            </a:pPr>
            <a:endParaRPr lang="ru-RU" sz="1600" dirty="0"/>
          </a:p>
        </p:txBody>
      </p:sp>
      <p:sp>
        <p:nvSpPr>
          <p:cNvPr id="18" name="Текст 5"/>
          <p:cNvSpPr>
            <a:spLocks noGrp="1"/>
          </p:cNvSpPr>
          <p:nvPr>
            <p:ph type="body" idx="1"/>
          </p:nvPr>
        </p:nvSpPr>
        <p:spPr>
          <a:xfrm>
            <a:off x="6074546" y="1785391"/>
            <a:ext cx="3048002" cy="568038"/>
          </a:xfrm>
        </p:spPr>
        <p:txBody>
          <a:bodyPr/>
          <a:lstStyle/>
          <a:p>
            <a:pPr algn="ctr"/>
            <a:r>
              <a:rPr lang="en-US" sz="1600" b="1" i="1" dirty="0"/>
              <a:t>«</a:t>
            </a:r>
            <a:r>
              <a:rPr lang="en-US" sz="1600" b="1" i="1" dirty="0" err="1"/>
              <a:t>Речевые</a:t>
            </a:r>
            <a:r>
              <a:rPr lang="en-US" sz="1600" b="1" i="1" dirty="0"/>
              <a:t> </a:t>
            </a:r>
            <a:r>
              <a:rPr lang="en-US" sz="1600" b="1" i="1" dirty="0" err="1"/>
              <a:t>штампы</a:t>
            </a:r>
            <a:r>
              <a:rPr lang="en-US" sz="1600" b="1" i="1" dirty="0"/>
              <a:t> </a:t>
            </a:r>
            <a:r>
              <a:rPr lang="en-US" sz="1600" b="1" i="1" dirty="0" err="1"/>
              <a:t>для</a:t>
            </a:r>
            <a:r>
              <a:rPr lang="en-US" sz="1600" b="1" i="1" dirty="0"/>
              <a:t> </a:t>
            </a:r>
            <a:r>
              <a:rPr lang="en-US" sz="1600" b="1" i="1" dirty="0" err="1"/>
              <a:t>сотрудничества</a:t>
            </a:r>
            <a:r>
              <a:rPr lang="en-US" sz="1600" b="1" i="1" dirty="0"/>
              <a:t>»</a:t>
            </a:r>
            <a:endParaRPr lang="ru-RU" sz="1600" b="1" dirty="0"/>
          </a:p>
        </p:txBody>
      </p:sp>
      <p:sp>
        <p:nvSpPr>
          <p:cNvPr id="19" name="Объект 6"/>
          <p:cNvSpPr>
            <a:spLocks noGrp="1"/>
          </p:cNvSpPr>
          <p:nvPr>
            <p:ph sz="half" idx="2"/>
          </p:nvPr>
        </p:nvSpPr>
        <p:spPr>
          <a:xfrm>
            <a:off x="9214871" y="1943006"/>
            <a:ext cx="2757054" cy="41979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стиль </a:t>
            </a:r>
            <a:r>
              <a:rPr lang="ru-RU" sz="1600" dirty="0">
                <a:solidFill>
                  <a:schemeClr val="tx1"/>
                </a:solidFill>
              </a:rPr>
              <a:t>покажет ваше уважение и заинтересованность по отношению к родителям. Примеры фраз речевого стиля: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- «Какой бы серьёзной ни была ситуация, мы попытаемся найти из неё выход, и я протягиваю Вам руку помощи»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- «Я не обвиняю ни Вас, ни Вашего ребенка в случившемся. Если это произошло, значит, на это есть какие-то причины»</a:t>
            </a:r>
          </a:p>
          <a:p>
            <a:pPr marL="0" indent="0" algn="just">
              <a:buNone/>
            </a:pPr>
            <a:endParaRPr lang="ru-RU" sz="1600" dirty="0"/>
          </a:p>
        </p:txBody>
      </p:sp>
      <p:sp>
        <p:nvSpPr>
          <p:cNvPr id="20" name="Текст 5"/>
          <p:cNvSpPr>
            <a:spLocks noGrp="1"/>
          </p:cNvSpPr>
          <p:nvPr>
            <p:ph type="body" idx="1"/>
          </p:nvPr>
        </p:nvSpPr>
        <p:spPr>
          <a:xfrm>
            <a:off x="9122548" y="1402430"/>
            <a:ext cx="3048002" cy="568038"/>
          </a:xfrm>
        </p:spPr>
        <p:txBody>
          <a:bodyPr anchor="t"/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/>
              <a:t>«Речевой стиль «адвокат»</a:t>
            </a:r>
            <a:r>
              <a:rPr lang="ru-RU" sz="16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93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Образ отношений с родителями»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92925" y="2361063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66077" y="36789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66077" y="505351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10148" y="2582816"/>
            <a:ext cx="7694464" cy="70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/>
              <a:t>относят к острой наступательной фигуре связанной с мужским началом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8407" y="3678942"/>
            <a:ext cx="7694464" cy="70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dirty="0"/>
              <a:t>фигура обтекаемая, созвучна с сочувствием, мягкостью, округлостью, женственностью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88407" y="4951160"/>
            <a:ext cx="7694464" cy="70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dirty="0"/>
              <a:t>специфически  техническая конструктивная фигура, технический модуль</a:t>
            </a:r>
          </a:p>
        </p:txBody>
      </p:sp>
    </p:spTree>
    <p:extLst>
      <p:ext uri="{BB962C8B-B14F-4D97-AF65-F5344CB8AC3E}">
        <p14:creationId xmlns:p14="http://schemas.microsoft.com/office/powerpoint/2010/main" val="25305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9" y="624110"/>
            <a:ext cx="9467994" cy="1280890"/>
          </a:xfrm>
        </p:spPr>
        <p:txBody>
          <a:bodyPr/>
          <a:lstStyle/>
          <a:p>
            <a:r>
              <a:rPr lang="ru-RU" dirty="0"/>
              <a:t>Упражнение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Мать инвалида»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9586" r="30172" b="16304"/>
          <a:stretch/>
        </p:blipFill>
        <p:spPr>
          <a:xfrm>
            <a:off x="7178722" y="61318"/>
            <a:ext cx="3684896" cy="6796682"/>
          </a:xfrm>
        </p:spPr>
      </p:pic>
      <p:sp>
        <p:nvSpPr>
          <p:cNvPr id="5" name="Прямоугольник 4"/>
          <p:cNvSpPr/>
          <p:nvPr/>
        </p:nvSpPr>
        <p:spPr>
          <a:xfrm>
            <a:off x="8611738" y="1173707"/>
            <a:ext cx="1078173" cy="16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66078" y="1173707"/>
            <a:ext cx="245660" cy="3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11" y="1203092"/>
            <a:ext cx="262151" cy="335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46108" y="1538401"/>
            <a:ext cx="409433" cy="235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6078" y="4026090"/>
            <a:ext cx="1585984" cy="122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847161" y="2586819"/>
            <a:ext cx="348018" cy="19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735989" y="3123062"/>
            <a:ext cx="846161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73863" y="3584788"/>
            <a:ext cx="953922" cy="252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577262" y="5958410"/>
            <a:ext cx="1147123" cy="122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5" y="204716"/>
            <a:ext cx="9880528" cy="1700284"/>
          </a:xfrm>
        </p:spPr>
        <p:txBody>
          <a:bodyPr>
            <a:normAutofit fontScale="90000"/>
          </a:bodyPr>
          <a:lstStyle/>
          <a:p>
            <a:r>
              <a:rPr lang="ru-RU" dirty="0"/>
              <a:t>Родитель авторитарного (импульсивно-инертного) типа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2192" y="1714931"/>
            <a:ext cx="7792421" cy="4646667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Девиз: </a:t>
            </a:r>
            <a:r>
              <a:rPr lang="ru-RU" dirty="0">
                <a:solidFill>
                  <a:schemeClr val="tx1"/>
                </a:solidFill>
              </a:rPr>
              <a:t>«Пусть общество приспосабливается к нам и нашим детям, а не мы к ним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Характеристика: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обладают, </a:t>
            </a:r>
            <a:r>
              <a:rPr lang="ru-RU" dirty="0">
                <a:solidFill>
                  <a:schemeClr val="tx1"/>
                </a:solidFill>
              </a:rPr>
              <a:t>стремлением  руководствоваться  своими  собственными  убеждениями  вопреки уговорам  и  рекомендациям  со  </a:t>
            </a:r>
            <a:r>
              <a:rPr lang="ru-RU" dirty="0" smtClean="0">
                <a:solidFill>
                  <a:schemeClr val="tx1"/>
                </a:solidFill>
              </a:rPr>
              <a:t>стороны;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сегда в поиске лучшего </a:t>
            </a:r>
            <a:r>
              <a:rPr lang="ru-RU" dirty="0">
                <a:solidFill>
                  <a:schemeClr val="tx1"/>
                </a:solidFill>
              </a:rPr>
              <a:t>ДОУ, педагогов и т.д</a:t>
            </a:r>
            <a:r>
              <a:rPr lang="ru-RU" dirty="0" smtClean="0">
                <a:solidFill>
                  <a:schemeClr val="tx1"/>
                </a:solidFill>
              </a:rPr>
              <a:t>.;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не видят </a:t>
            </a:r>
            <a:r>
              <a:rPr lang="ru-RU" dirty="0">
                <a:solidFill>
                  <a:schemeClr val="tx1"/>
                </a:solidFill>
              </a:rPr>
              <a:t>преграды на своем </a:t>
            </a:r>
            <a:r>
              <a:rPr lang="ru-RU" dirty="0" smtClean="0">
                <a:solidFill>
                  <a:schemeClr val="tx1"/>
                </a:solidFill>
              </a:rPr>
              <a:t>пути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идут </a:t>
            </a:r>
            <a:r>
              <a:rPr lang="ru-RU" dirty="0" smtClean="0">
                <a:solidFill>
                  <a:schemeClr val="tx1"/>
                </a:solidFill>
              </a:rPr>
              <a:t>напролом;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видят и не слышат ни себя, ни </a:t>
            </a:r>
            <a:r>
              <a:rPr lang="ru-RU" dirty="0" smtClean="0">
                <a:solidFill>
                  <a:schemeClr val="tx1"/>
                </a:solidFill>
              </a:rPr>
              <a:t>собеседника;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 трудом сдерживают свой </a:t>
            </a:r>
            <a:r>
              <a:rPr lang="ru-RU" dirty="0">
                <a:solidFill>
                  <a:schemeClr val="tx1"/>
                </a:solidFill>
              </a:rPr>
              <a:t>гнев и </a:t>
            </a:r>
            <a:r>
              <a:rPr lang="ru-RU" dirty="0" smtClean="0">
                <a:solidFill>
                  <a:schemeClr val="tx1"/>
                </a:solidFill>
              </a:rPr>
              <a:t>раздражение;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склонны </a:t>
            </a:r>
            <a:r>
              <a:rPr lang="ru-RU" dirty="0">
                <a:solidFill>
                  <a:schemeClr val="tx1"/>
                </a:solidFill>
              </a:rPr>
              <a:t>к участию в ссорах и </a:t>
            </a:r>
            <a:r>
              <a:rPr lang="ru-RU" dirty="0" smtClean="0">
                <a:solidFill>
                  <a:schemeClr val="tx1"/>
                </a:solidFill>
              </a:rPr>
              <a:t>скандалах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6" y="1414681"/>
            <a:ext cx="3173483" cy="17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23" y="624110"/>
            <a:ext cx="9812290" cy="1280890"/>
          </a:xfrm>
        </p:spPr>
        <p:txBody>
          <a:bodyPr>
            <a:normAutofit/>
          </a:bodyPr>
          <a:lstStyle/>
          <a:p>
            <a:r>
              <a:rPr lang="ru-RU" dirty="0"/>
              <a:t>Рекомендации по </a:t>
            </a:r>
            <a:r>
              <a:rPr lang="ru-RU" dirty="0" smtClean="0"/>
              <a:t>взаимодействию с родителями </a:t>
            </a:r>
            <a:r>
              <a:rPr lang="ru-RU" dirty="0"/>
              <a:t>авторитарного </a:t>
            </a:r>
            <a:r>
              <a:rPr lang="ru-RU" dirty="0" smtClean="0"/>
              <a:t>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323" y="2133600"/>
            <a:ext cx="9812289" cy="40488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Не отвечайте  гневом  на  гнев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Сохраняйте спокойствие  и  уверьте  себя,  что  справитесь  с ситуацией.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Постарайтесь</a:t>
            </a:r>
            <a:r>
              <a:rPr lang="ru-RU" dirty="0">
                <a:solidFill>
                  <a:schemeClr val="tx1"/>
                </a:solidFill>
              </a:rPr>
              <a:t>,  сохраняя  объективность  понять мотивы  такого  поведения  родителя  (посмотрите  на ситуацию его глазами).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Останавливайте  </a:t>
            </a:r>
            <a:r>
              <a:rPr lang="ru-RU" dirty="0">
                <a:solidFill>
                  <a:schemeClr val="tx1"/>
                </a:solidFill>
              </a:rPr>
              <a:t>родителя  спокойно,  с невозмутимым лицом, не говорите прямо, что он не прав. Говорите кратко, ясно, спокойно, уверенно, так чтобы чувствовалась ваша сила.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Обсуждайте </a:t>
            </a:r>
            <a:r>
              <a:rPr lang="ru-RU" dirty="0">
                <a:solidFill>
                  <a:schemeClr val="tx1"/>
                </a:solidFill>
              </a:rPr>
              <a:t>ситуацию только после того, как родитель успокоился.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Переключите </a:t>
            </a:r>
            <a:r>
              <a:rPr lang="ru-RU" dirty="0">
                <a:solidFill>
                  <a:schemeClr val="tx1"/>
                </a:solidFill>
              </a:rPr>
              <a:t>энергию родителя на поиск выхода из  проблемы.  Попробуйте выработать  общую  точку зрения на причины случившегося и наметьте общую стратегию, чтобы подобное не повторилось.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избегайте общения после </a:t>
            </a:r>
            <a:r>
              <a:rPr lang="ru-RU" dirty="0" smtClean="0">
                <a:solidFill>
                  <a:schemeClr val="tx1"/>
                </a:solidFill>
              </a:rPr>
              <a:t>конфликта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5" y="204716"/>
            <a:ext cx="9880528" cy="1700284"/>
          </a:xfrm>
        </p:spPr>
        <p:txBody>
          <a:bodyPr>
            <a:normAutofit fontScale="90000"/>
          </a:bodyPr>
          <a:lstStyle/>
          <a:p>
            <a:r>
              <a:rPr lang="ru-RU" dirty="0"/>
              <a:t>Родитель невротичного (тревожно - </a:t>
            </a:r>
            <a:r>
              <a:rPr lang="ru-RU" dirty="0" err="1"/>
              <a:t>сензитивного</a:t>
            </a:r>
            <a:r>
              <a:rPr lang="ru-RU" dirty="0"/>
              <a:t>) типа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2192" y="1714931"/>
            <a:ext cx="7792421" cy="4646667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Девиз: </a:t>
            </a:r>
            <a:r>
              <a:rPr lang="ru-RU" dirty="0">
                <a:solidFill>
                  <a:schemeClr val="tx1"/>
                </a:solidFill>
              </a:rPr>
              <a:t>«Пусть всё идет в жизни, как </a:t>
            </a:r>
            <a:r>
              <a:rPr lang="ru-RU" dirty="0" smtClean="0">
                <a:solidFill>
                  <a:schemeClr val="tx1"/>
                </a:solidFill>
              </a:rPr>
              <a:t>идёт»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Характеристика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реобладают  </a:t>
            </a:r>
            <a:r>
              <a:rPr lang="ru-RU" dirty="0">
                <a:solidFill>
                  <a:schemeClr val="tx1"/>
                </a:solidFill>
              </a:rPr>
              <a:t>истерические,  тревожно- мнительные  и  депрессивные  </a:t>
            </a:r>
            <a:r>
              <a:rPr lang="ru-RU" dirty="0" smtClean="0">
                <a:solidFill>
                  <a:schemeClr val="tx1"/>
                </a:solidFill>
              </a:rPr>
              <a:t>черты;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стремятся  </a:t>
            </a:r>
            <a:r>
              <a:rPr lang="ru-RU" dirty="0">
                <a:solidFill>
                  <a:schemeClr val="tx1"/>
                </a:solidFill>
              </a:rPr>
              <a:t>избегать трудных жизненных ситуаций, отказываются от решения </a:t>
            </a:r>
            <a:r>
              <a:rPr lang="ru-RU" dirty="0" smtClean="0">
                <a:solidFill>
                  <a:schemeClr val="tx1"/>
                </a:solidFill>
              </a:rPr>
              <a:t>проблем;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сё </a:t>
            </a:r>
            <a:r>
              <a:rPr lang="ru-RU" dirty="0">
                <a:solidFill>
                  <a:schemeClr val="tx1"/>
                </a:solidFill>
              </a:rPr>
              <a:t>воспринимают в трагических </a:t>
            </a:r>
            <a:r>
              <a:rPr lang="ru-RU" dirty="0" smtClean="0">
                <a:solidFill>
                  <a:schemeClr val="tx1"/>
                </a:solidFill>
              </a:rPr>
              <a:t>красках, свойственна </a:t>
            </a:r>
            <a:r>
              <a:rPr lang="ru-RU" dirty="0">
                <a:solidFill>
                  <a:schemeClr val="tx1"/>
                </a:solidFill>
              </a:rPr>
              <a:t>пассивная личностная </a:t>
            </a:r>
            <a:r>
              <a:rPr lang="ru-RU" dirty="0" smtClean="0">
                <a:solidFill>
                  <a:schemeClr val="tx1"/>
                </a:solidFill>
              </a:rPr>
              <a:t>позиция;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не  </a:t>
            </a:r>
            <a:r>
              <a:rPr lang="ru-RU" dirty="0">
                <a:solidFill>
                  <a:schemeClr val="tx1"/>
                </a:solidFill>
              </a:rPr>
              <a:t>стремятся  к  самостоятельному  </a:t>
            </a:r>
            <a:r>
              <a:rPr lang="ru-RU" dirty="0" smtClean="0">
                <a:solidFill>
                  <a:schemeClr val="tx1"/>
                </a:solidFill>
              </a:rPr>
              <a:t>  преодолению проблем. </a:t>
            </a:r>
            <a:r>
              <a:rPr lang="ru-RU" dirty="0">
                <a:solidFill>
                  <a:schemeClr val="tx1"/>
                </a:solidFill>
              </a:rPr>
              <a:t>Считают,  что  нет  выхода  из создавшегося  </a:t>
            </a:r>
            <a:r>
              <a:rPr lang="ru-RU" dirty="0" smtClean="0">
                <a:solidFill>
                  <a:schemeClr val="tx1"/>
                </a:solidFill>
              </a:rPr>
              <a:t>положения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правдывают  </a:t>
            </a:r>
            <a:r>
              <a:rPr lang="ru-RU" dirty="0">
                <a:solidFill>
                  <a:schemeClr val="tx1"/>
                </a:solidFill>
              </a:rPr>
              <a:t>собственную  бездеятельность отсутствием  прямых  указаний  со  стороны  специалистов,  </a:t>
            </a:r>
            <a:r>
              <a:rPr lang="ru-RU" dirty="0" smtClean="0">
                <a:solidFill>
                  <a:schemeClr val="tx1"/>
                </a:solidFill>
              </a:rPr>
              <a:t>педагогов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" y="1385455"/>
            <a:ext cx="3055691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23" y="624110"/>
            <a:ext cx="9812290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Рекомендации по </a:t>
            </a:r>
            <a:r>
              <a:rPr lang="ru-RU" dirty="0" smtClean="0"/>
              <a:t>взаимодействию с родителями невротичного типа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323" y="2133600"/>
            <a:ext cx="9812289" cy="404883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Внимательно выслушивайте жалобу родителя, задавая  при  этом  уточняющие  вопросы,  выясняя детали  переживаний  и  самочувствия  родителя. </a:t>
            </a:r>
            <a:r>
              <a:rPr lang="ru-RU" dirty="0" smtClean="0">
                <a:solidFill>
                  <a:schemeClr val="tx1"/>
                </a:solidFill>
              </a:rPr>
              <a:t> Это поможет снизить повышенный уровень тревожности подобных родителей, успокоит и стабилизирует их.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Покажите, что вы понимаете проблему. Такому родителю важно, чтобы его услышали и поняли.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разговоре используйте местоимения «мы», «у нас». Это будет для родителя поддержкой, что он не один.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Спокойное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dirty="0" err="1">
                <a:solidFill>
                  <a:schemeClr val="tx1"/>
                </a:solidFill>
              </a:rPr>
              <a:t>уверенное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поведение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педагога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создаст</a:t>
            </a:r>
            <a:r>
              <a:rPr lang="en-US" dirty="0">
                <a:solidFill>
                  <a:schemeClr val="tx1"/>
                </a:solidFill>
              </a:rPr>
              <a:t>  у  </a:t>
            </a:r>
            <a:r>
              <a:rPr lang="en-US" dirty="0" err="1">
                <a:solidFill>
                  <a:schemeClr val="tx1"/>
                </a:solidFill>
              </a:rPr>
              <a:t>родителя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ощущение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стабильности</a:t>
            </a:r>
            <a:r>
              <a:rPr lang="en-US" dirty="0">
                <a:solidFill>
                  <a:schemeClr val="tx1"/>
                </a:solidFill>
              </a:rPr>
              <a:t>  и </a:t>
            </a:r>
            <a:r>
              <a:rPr lang="en-US" dirty="0" err="1">
                <a:solidFill>
                  <a:schemeClr val="tx1"/>
                </a:solidFill>
              </a:rPr>
              <a:t>защищенности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5" y="204716"/>
            <a:ext cx="9880528" cy="1700284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Родитель</a:t>
            </a:r>
            <a:r>
              <a:rPr lang="en-US" i="1" dirty="0" smtClean="0"/>
              <a:t> </a:t>
            </a:r>
            <a:r>
              <a:rPr lang="en-US" i="1" dirty="0" err="1"/>
              <a:t>психосоматического</a:t>
            </a:r>
            <a:r>
              <a:rPr lang="en-US" i="1" dirty="0"/>
              <a:t> </a:t>
            </a:r>
            <a:r>
              <a:rPr lang="en-US" i="1" dirty="0" err="1"/>
              <a:t>типа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2192" y="1714931"/>
            <a:ext cx="7792421" cy="4646667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Девиз: </a:t>
            </a:r>
            <a:r>
              <a:rPr lang="ru-RU" dirty="0">
                <a:solidFill>
                  <a:schemeClr val="tx1"/>
                </a:solidFill>
              </a:rPr>
              <a:t>«Мы можем положить собственное здоровье на алтарь жизни ради своего ребенка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Характеристика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эмоционально  </a:t>
            </a:r>
            <a:r>
              <a:rPr lang="ru-RU" dirty="0">
                <a:solidFill>
                  <a:schemeClr val="tx1"/>
                </a:solidFill>
              </a:rPr>
              <a:t>более  лабильны,  чем  два  других  </a:t>
            </a:r>
            <a:r>
              <a:rPr lang="ru-RU" dirty="0" smtClean="0">
                <a:solidFill>
                  <a:schemeClr val="tx1"/>
                </a:solidFill>
              </a:rPr>
              <a:t>типа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участвуют  </a:t>
            </a:r>
            <a:r>
              <a:rPr lang="ru-RU" dirty="0">
                <a:solidFill>
                  <a:schemeClr val="tx1"/>
                </a:solidFill>
              </a:rPr>
              <a:t>в деятельности  ДОУ,  повышают  свой  образовательный  уровень  и  т.д</a:t>
            </a:r>
            <a:r>
              <a:rPr lang="ru-RU" dirty="0" smtClean="0">
                <a:solidFill>
                  <a:schemeClr val="tx1"/>
                </a:solidFill>
              </a:rPr>
              <a:t>.; 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устраивают  скандалов  и  ссор,  в  большинстве  случаев  ведут  себя  корректно, сдержанно,  а  иногда  </a:t>
            </a:r>
            <a:r>
              <a:rPr lang="ru-RU" dirty="0" smtClean="0">
                <a:solidFill>
                  <a:schemeClr val="tx1"/>
                </a:solidFill>
              </a:rPr>
              <a:t>замкнуто;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скрывают проблемы </a:t>
            </a:r>
            <a:r>
              <a:rPr lang="ru-RU" dirty="0">
                <a:solidFill>
                  <a:schemeClr val="tx1"/>
                </a:solidFill>
              </a:rPr>
              <a:t>от  посторонних </a:t>
            </a:r>
            <a:r>
              <a:rPr lang="ru-RU" dirty="0" smtClean="0">
                <a:solidFill>
                  <a:schemeClr val="tx1"/>
                </a:solidFill>
              </a:rPr>
              <a:t>взглядов, испытывают внутренние переживания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" y="1385455"/>
            <a:ext cx="3055691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23" y="624110"/>
            <a:ext cx="9812290" cy="1280890"/>
          </a:xfrm>
        </p:spPr>
        <p:txBody>
          <a:bodyPr>
            <a:normAutofit/>
          </a:bodyPr>
          <a:lstStyle/>
          <a:p>
            <a:r>
              <a:rPr lang="ru-RU" dirty="0"/>
              <a:t>Рекомендации по </a:t>
            </a:r>
            <a:r>
              <a:rPr lang="ru-RU" dirty="0" smtClean="0"/>
              <a:t>взаимодействию с родителями </a:t>
            </a:r>
            <a:r>
              <a:rPr lang="en-US" i="1" dirty="0" err="1" smtClean="0"/>
              <a:t>психосоматического</a:t>
            </a:r>
            <a:r>
              <a:rPr lang="en-US" i="1" dirty="0" smtClean="0"/>
              <a:t> </a:t>
            </a:r>
            <a:r>
              <a:rPr lang="en-US" i="1" dirty="0" err="1"/>
              <a:t>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323" y="2133600"/>
            <a:ext cx="9812289" cy="4048836"/>
          </a:xfrm>
        </p:spPr>
        <p:txBody>
          <a:bodyPr>
            <a:normAutofit/>
          </a:bodyPr>
          <a:lstStyle/>
          <a:p>
            <a:pPr algn="just"/>
            <a:r>
              <a:rPr lang="en-US" i="1" dirty="0" err="1">
                <a:solidFill>
                  <a:schemeClr val="tx1"/>
                </a:solidFill>
              </a:rPr>
              <a:t>Важно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направить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их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энергию</a:t>
            </a:r>
            <a:r>
              <a:rPr lang="en-US" i="1" dirty="0">
                <a:solidFill>
                  <a:schemeClr val="tx1"/>
                </a:solidFill>
              </a:rPr>
              <a:t> в </a:t>
            </a:r>
            <a:r>
              <a:rPr lang="en-US" i="1" dirty="0" err="1">
                <a:solidFill>
                  <a:schemeClr val="tx1"/>
                </a:solidFill>
              </a:rPr>
              <a:t>нужное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русло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i="1" dirty="0" err="1" smtClean="0">
                <a:solidFill>
                  <a:schemeClr val="tx1"/>
                </a:solidFill>
              </a:rPr>
              <a:t>Данный</a:t>
            </a:r>
            <a:r>
              <a:rPr lang="en-US" i="1" dirty="0" smtClean="0">
                <a:solidFill>
                  <a:schemeClr val="tx1"/>
                </a:solidFill>
              </a:rPr>
              <a:t>  </a:t>
            </a:r>
            <a:r>
              <a:rPr lang="en-US" i="1" dirty="0" err="1">
                <a:solidFill>
                  <a:schemeClr val="tx1"/>
                </a:solidFill>
              </a:rPr>
              <a:t>тип</a:t>
            </a:r>
            <a:r>
              <a:rPr lang="en-US" i="1" dirty="0">
                <a:solidFill>
                  <a:schemeClr val="tx1"/>
                </a:solidFill>
              </a:rPr>
              <a:t>  </a:t>
            </a:r>
            <a:r>
              <a:rPr lang="en-US" i="1" dirty="0" err="1">
                <a:solidFill>
                  <a:schemeClr val="tx1"/>
                </a:solidFill>
              </a:rPr>
              <a:t>родителей</a:t>
            </a:r>
            <a:r>
              <a:rPr lang="en-US" i="1" dirty="0">
                <a:solidFill>
                  <a:schemeClr val="tx1"/>
                </a:solidFill>
              </a:rPr>
              <a:t>  </a:t>
            </a:r>
            <a:r>
              <a:rPr lang="en-US" i="1" dirty="0" err="1">
                <a:solidFill>
                  <a:schemeClr val="tx1"/>
                </a:solidFill>
              </a:rPr>
              <a:t>могут</a:t>
            </a:r>
            <a:r>
              <a:rPr lang="en-US" i="1" dirty="0">
                <a:solidFill>
                  <a:schemeClr val="tx1"/>
                </a:solidFill>
              </a:rPr>
              <a:t>  </a:t>
            </a:r>
            <a:r>
              <a:rPr lang="en-US" i="1" dirty="0" err="1">
                <a:solidFill>
                  <a:schemeClr val="tx1"/>
                </a:solidFill>
              </a:rPr>
              <a:t>стать</a:t>
            </a:r>
            <a:r>
              <a:rPr lang="en-US" i="1" dirty="0">
                <a:solidFill>
                  <a:schemeClr val="tx1"/>
                </a:solidFill>
              </a:rPr>
              <a:t>  </a:t>
            </a:r>
            <a:r>
              <a:rPr lang="en-US" i="1" dirty="0" err="1">
                <a:solidFill>
                  <a:schemeClr val="tx1"/>
                </a:solidFill>
              </a:rPr>
              <a:t>помощниками</a:t>
            </a:r>
            <a:r>
              <a:rPr lang="en-US" i="1" dirty="0">
                <a:solidFill>
                  <a:schemeClr val="tx1"/>
                </a:solidFill>
              </a:rPr>
              <a:t>,  </a:t>
            </a:r>
            <a:r>
              <a:rPr lang="en-US" i="1" dirty="0" err="1">
                <a:solidFill>
                  <a:schemeClr val="tx1"/>
                </a:solidFill>
              </a:rPr>
              <a:t>союзниками</a:t>
            </a:r>
            <a:r>
              <a:rPr lang="en-US" i="1" dirty="0">
                <a:solidFill>
                  <a:schemeClr val="tx1"/>
                </a:solidFill>
              </a:rPr>
              <a:t>  </a:t>
            </a:r>
            <a:r>
              <a:rPr lang="en-US" i="1" dirty="0" err="1">
                <a:solidFill>
                  <a:schemeClr val="tx1"/>
                </a:solidFill>
              </a:rPr>
              <a:t>для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педагога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</TotalTime>
  <Words>901</Words>
  <Application>Microsoft Office PowerPoint</Application>
  <PresentationFormat>Широкоэкранный</PresentationFormat>
  <Paragraphs>95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Районное методическое объединение  «Организация работы  с родителями детей с ОВЗ дошкольного возраста»   Практикум для педагогов  «Как эффективно выстроить общение с родителями детей с ОВЗ в ДОУ» </vt:lpstr>
      <vt:lpstr>Упражнение  «Образ отношений с родителями»</vt:lpstr>
      <vt:lpstr>Упражнение  «Мать инвалида»</vt:lpstr>
      <vt:lpstr>Родитель авторитарного (импульсивно-инертного) типа </vt:lpstr>
      <vt:lpstr>Рекомендации по взаимодействию с родителями авторитарного типа</vt:lpstr>
      <vt:lpstr>Родитель невротичного (тревожно - сензитивного) типа  </vt:lpstr>
      <vt:lpstr>Рекомендации по взаимодействию с родителями невротичного типа </vt:lpstr>
      <vt:lpstr>Родитель психосоматического типа  </vt:lpstr>
      <vt:lpstr>Рекомендации по взаимодействию с родителями психосоматического типа</vt:lpstr>
      <vt:lpstr>Техника «От негатива к позитиву»</vt:lpstr>
      <vt:lpstr>Техника «Не поиск виноватого, а поиск решения проблем»</vt:lpstr>
      <vt:lpstr>Техника «Речевые штампы для сотрудничества»</vt:lpstr>
      <vt:lpstr>Техника «Речевой стиль «адвокат»»</vt:lpstr>
      <vt:lpstr>Ситуация   </vt:lpstr>
      <vt:lpstr>Специальные техники общения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Районное методическое объединение  «Организация работы  с родителями детей с ОВЗ дошкольного возраста»   Практикум для педагогов  «Как эффективно выстроить общение с родителями детей с ОВЗ в ДОУ» </dc:title>
  <dc:creator>User</dc:creator>
  <cp:lastModifiedBy>User</cp:lastModifiedBy>
  <cp:revision>23</cp:revision>
  <dcterms:created xsi:type="dcterms:W3CDTF">2021-02-24T09:37:31Z</dcterms:created>
  <dcterms:modified xsi:type="dcterms:W3CDTF">2021-02-24T12:39:14Z</dcterms:modified>
</cp:coreProperties>
</file>